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689" r:id="rId2"/>
    <p:sldMasterId id="2147483673" r:id="rId3"/>
    <p:sldMasterId id="2147483864" r:id="rId4"/>
    <p:sldMasterId id="2147483725" r:id="rId5"/>
    <p:sldMasterId id="2147483697" r:id="rId6"/>
    <p:sldMasterId id="2147483663" r:id="rId7"/>
  </p:sldMasterIdLst>
  <p:notesMasterIdLst>
    <p:notesMasterId r:id="rId26"/>
  </p:notesMasterIdLst>
  <p:sldIdLst>
    <p:sldId id="445" r:id="rId8"/>
    <p:sldId id="443" r:id="rId9"/>
    <p:sldId id="451" r:id="rId10"/>
    <p:sldId id="461" r:id="rId11"/>
    <p:sldId id="467" r:id="rId12"/>
    <p:sldId id="466" r:id="rId13"/>
    <p:sldId id="465" r:id="rId14"/>
    <p:sldId id="464" r:id="rId15"/>
    <p:sldId id="463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39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576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9/17/2017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w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w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em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wm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w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3" name="Picture 2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" y="3909214"/>
            <a:ext cx="9144000" cy="1234286"/>
          </a:xfrm>
          <a:prstGeom prst="rect">
            <a:avLst/>
          </a:prstGeom>
        </p:spPr>
      </p:pic>
      <p:pic>
        <p:nvPicPr>
          <p:cNvPr id="4" name="Picture 3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A8B620-5355-4B72-A471-EEC7A97B2875}"/>
              </a:ext>
            </a:extLst>
          </p:cNvPr>
          <p:cNvSpPr txBox="1"/>
          <p:nvPr/>
        </p:nvSpPr>
        <p:spPr>
          <a:xfrm>
            <a:off x="281370" y="1231427"/>
            <a:ext cx="8581260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Center for Real Estate Strategies Conference Presentation: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Insights into Commercial Real Estate Investment Returns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Mark J. Eppli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Professor of Finance and Bell Chair in Real Estate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September 18, 2017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5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398" y="426661"/>
            <a:ext cx="8102601" cy="857250"/>
          </a:xfrm>
        </p:spPr>
        <p:txBody>
          <a:bodyPr>
            <a:noAutofit/>
          </a:bodyPr>
          <a:lstStyle/>
          <a:p>
            <a:r>
              <a:rPr lang="en-US" sz="2400" dirty="0"/>
              <a:t>. . . . apartment returns have low volatility across time . . . . 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064136-73C4-4764-AD37-C7FD2A9CA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66" y="909784"/>
            <a:ext cx="7170104" cy="41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6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4" y="514233"/>
            <a:ext cx="9042035" cy="857250"/>
          </a:xfrm>
        </p:spPr>
        <p:txBody>
          <a:bodyPr>
            <a:noAutofit/>
          </a:bodyPr>
          <a:lstStyle/>
          <a:p>
            <a:r>
              <a:rPr lang="en-US" sz="2400" dirty="0"/>
              <a:t>Audience question . . . .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ED7E9D-30A4-4F0A-B6B5-6CA0B2A8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398" y="1009289"/>
            <a:ext cx="7057573" cy="29422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do you think the breakdown is between income and appreciation for the seven year holding period analysis for all NPI properties:</a:t>
            </a:r>
          </a:p>
          <a:p>
            <a:endParaRPr lang="en-US" sz="2000" dirty="0"/>
          </a:p>
          <a:p>
            <a:pPr marL="457200" indent="-457200">
              <a:buAutoNum type="alphaUcPeriod"/>
            </a:pPr>
            <a:r>
              <a:rPr lang="en-US" sz="2000" dirty="0"/>
              <a:t>7% income and 1% appreciation</a:t>
            </a:r>
          </a:p>
          <a:p>
            <a:pPr marL="457200" indent="-457200">
              <a:buAutoNum type="alphaUcPeriod"/>
            </a:pPr>
            <a:r>
              <a:rPr lang="en-US" sz="2000" dirty="0"/>
              <a:t>6% income and 2% appreciation</a:t>
            </a:r>
          </a:p>
          <a:p>
            <a:pPr marL="457200" indent="-457200">
              <a:buAutoNum type="alphaUcPeriod"/>
            </a:pPr>
            <a:r>
              <a:rPr lang="en-US" sz="2000" dirty="0"/>
              <a:t>5% income and 3% appreciation</a:t>
            </a:r>
          </a:p>
          <a:p>
            <a:pPr marL="457200" indent="-457200">
              <a:buAutoNum type="alphaUcPeriod"/>
            </a:pPr>
            <a:r>
              <a:rPr lang="en-US" sz="2000" dirty="0"/>
              <a:t>4% income and 4% appreciation</a:t>
            </a:r>
          </a:p>
        </p:txBody>
      </p:sp>
    </p:spTree>
    <p:extLst>
      <p:ext uri="{BB962C8B-B14F-4D97-AF65-F5344CB8AC3E}">
        <p14:creationId xmlns:p14="http://schemas.microsoft.com/office/powerpoint/2010/main" val="300632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4" y="315686"/>
            <a:ext cx="9042035" cy="1055797"/>
          </a:xfrm>
        </p:spPr>
        <p:txBody>
          <a:bodyPr>
            <a:noAutofit/>
          </a:bodyPr>
          <a:lstStyle/>
          <a:p>
            <a:r>
              <a:rPr lang="en-US" sz="2400" dirty="0"/>
              <a:t> . . . . apartment and retail provide some inflation hedge with inflation averaging 2.7% during the analysis time period . . . .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393F6-29C9-4DFA-B33B-B517E66C0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98" y="1270988"/>
            <a:ext cx="8605394" cy="34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2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2" y="426661"/>
            <a:ext cx="9042035" cy="759882"/>
          </a:xfrm>
        </p:spPr>
        <p:txBody>
          <a:bodyPr>
            <a:noAutofit/>
          </a:bodyPr>
          <a:lstStyle/>
          <a:p>
            <a:r>
              <a:rPr lang="en-US" sz="2400" dirty="0"/>
              <a:t>. . . . how can industrial, office, and hotel appreciation rates be near zero or negative during a period of cap rate compression?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1FBC1-8399-44AF-8404-A76C2263F2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5" y="1235387"/>
            <a:ext cx="7183746" cy="3103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03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452" y="152287"/>
            <a:ext cx="9042035" cy="857250"/>
          </a:xfrm>
        </p:spPr>
        <p:txBody>
          <a:bodyPr>
            <a:noAutofit/>
          </a:bodyPr>
          <a:lstStyle/>
          <a:p>
            <a:r>
              <a:rPr lang="en-US" sz="2400" dirty="0"/>
              <a:t>. . . . and with generally positive NOI growth?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44B4FB-D0C7-4EAD-B9E8-B92CDDAAE3D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8" y="772886"/>
            <a:ext cx="7014572" cy="3919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56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5" y="393305"/>
            <a:ext cx="9270635" cy="587477"/>
          </a:xfrm>
        </p:spPr>
        <p:txBody>
          <a:bodyPr>
            <a:noAutofit/>
          </a:bodyPr>
          <a:lstStyle/>
          <a:p>
            <a:r>
              <a:rPr lang="en-US" sz="2400" dirty="0"/>
              <a:t>. . . . capital expenditures is consuming property appreciation . . . .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0A6AF-992E-428B-B839-214FFF816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702" y="897293"/>
            <a:ext cx="6890596" cy="3516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CB0B8-E75A-43FC-A54C-1E8EF785F919}"/>
              </a:ext>
            </a:extLst>
          </p:cNvPr>
          <p:cNvSpPr txBox="1"/>
          <p:nvPr/>
        </p:nvSpPr>
        <p:spPr>
          <a:xfrm>
            <a:off x="101965" y="978862"/>
            <a:ext cx="10898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NCREIF data used in “New NCREIF Value Index and  Operations Measures,” Michael S. Young, Jeffrey D. Fisher, and  Joseph D’Alessandro, </a:t>
            </a:r>
            <a:r>
              <a:rPr lang="en-US" sz="1200" i="1" dirty="0"/>
              <a:t>Journal of Real Estate Literature,</a:t>
            </a:r>
            <a:r>
              <a:rPr lang="en-US" sz="1200" dirty="0"/>
              <a:t>  25:1 (2017), 221-235.</a:t>
            </a:r>
          </a:p>
        </p:txBody>
      </p:sp>
    </p:spTree>
    <p:extLst>
      <p:ext uri="{BB962C8B-B14F-4D97-AF65-F5344CB8AC3E}">
        <p14:creationId xmlns:p14="http://schemas.microsoft.com/office/powerpoint/2010/main" val="238879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4" y="514233"/>
            <a:ext cx="9042035" cy="857250"/>
          </a:xfrm>
        </p:spPr>
        <p:txBody>
          <a:bodyPr>
            <a:noAutofit/>
          </a:bodyPr>
          <a:lstStyle/>
          <a:p>
            <a:r>
              <a:rPr lang="en-US" sz="2400" dirty="0"/>
              <a:t>. . . . holding period returns including and excluding Cap. Ex. . . . .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1D982-8C1F-4D3F-9CAE-C162C050E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85" y="1090765"/>
            <a:ext cx="9215785" cy="359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2" y="426661"/>
            <a:ext cx="9042035" cy="857250"/>
          </a:xfrm>
        </p:spPr>
        <p:txBody>
          <a:bodyPr>
            <a:noAutofit/>
          </a:bodyPr>
          <a:lstStyle/>
          <a:p>
            <a:r>
              <a:rPr lang="en-US" sz="2400" dirty="0"/>
              <a:t>Key Takeaways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CF5B36-B14D-4314-9D6E-1BEF96C4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74" y="1131794"/>
            <a:ext cx="8376850" cy="29718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Apartment returns dominate the other property types when measuring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Unadjusted returns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Risk-adjusted return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Across geographic region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Across city tiers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Apartment and retail properties are an anecdotal hedge for inflation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Apartments and retail have the lowest ratio of Annual Cap Ex to Property Value of the property types</a:t>
            </a:r>
          </a:p>
        </p:txBody>
      </p:sp>
    </p:spTree>
    <p:extLst>
      <p:ext uri="{BB962C8B-B14F-4D97-AF65-F5344CB8AC3E}">
        <p14:creationId xmlns:p14="http://schemas.microsoft.com/office/powerpoint/2010/main" val="63382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32" y="832840"/>
            <a:ext cx="3600689" cy="28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4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3" name="Picture 2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1A3ADC-1A3A-47D4-972D-8AA52166099D}"/>
              </a:ext>
            </a:extLst>
          </p:cNvPr>
          <p:cNvSpPr txBox="1">
            <a:spLocks/>
          </p:cNvSpPr>
          <p:nvPr/>
        </p:nvSpPr>
        <p:spPr>
          <a:xfrm>
            <a:off x="602764" y="653819"/>
            <a:ext cx="7938471" cy="35109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Researchers: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Mark J. Eppli, Professor of Finance and Bell Chair in Real Estate, Marquette University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Charles C. Tu, Daniel F. Mulvihill Professor of Commercial Real Estate, University of San Diego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Research Purpose: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Using NCREIF Data: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1"/>
                </a:solidFill>
              </a:rPr>
              <a:t>Determine holding period returns for commercial real estate 	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1"/>
                </a:solidFill>
              </a:rPr>
              <a:t>Explain ex-post holding period returns using ex-ante attributes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0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4" y="514233"/>
            <a:ext cx="9042035" cy="857250"/>
          </a:xfrm>
        </p:spPr>
        <p:txBody>
          <a:bodyPr>
            <a:noAutofit/>
          </a:bodyPr>
          <a:lstStyle/>
          <a:p>
            <a:r>
              <a:rPr lang="en-US" sz="2400" dirty="0"/>
              <a:t>Determine holding period returns (i.e. total property returns). . .  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CF5B36-B14D-4314-9D6E-1BEF96C4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33" y="1454449"/>
            <a:ext cx="8228496" cy="25812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. . . . .across the five major property types,</a:t>
            </a:r>
          </a:p>
          <a:p>
            <a:pPr marL="0" indent="0">
              <a:buNone/>
            </a:pPr>
            <a:r>
              <a:rPr lang="en-US" sz="2400" dirty="0"/>
              <a:t>	. . . . . after adjusting for risk,</a:t>
            </a:r>
          </a:p>
          <a:p>
            <a:pPr marL="0" indent="0">
              <a:buNone/>
            </a:pPr>
            <a:r>
              <a:rPr lang="en-US" sz="2400" dirty="0"/>
              <a:t>		. . . . . across geographic area, and</a:t>
            </a:r>
          </a:p>
          <a:p>
            <a:pPr marL="0" indent="0">
              <a:buNone/>
            </a:pPr>
            <a:r>
              <a:rPr lang="en-US" sz="2400" dirty="0"/>
              <a:t>			. . . . . across market employment size/growth</a:t>
            </a:r>
          </a:p>
        </p:txBody>
      </p:sp>
    </p:spTree>
    <p:extLst>
      <p:ext uri="{BB962C8B-B14F-4D97-AF65-F5344CB8AC3E}">
        <p14:creationId xmlns:p14="http://schemas.microsoft.com/office/powerpoint/2010/main" val="167166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CF5B36-B14D-4314-9D6E-1BEF96C4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93" y="1129463"/>
            <a:ext cx="8758167" cy="258127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The NCREIF NPI Index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Quarterly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Income and appreciation components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By property type (office, industrial, retail, hotel and apartment)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By regions of the U.S. and at the MSA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2016Q4 market value of half a trillion dollars and over 10,000 properties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Limited to institutional property owners and mainly core assets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Appraisal-based 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7EFD3C-0079-4360-8E25-987965579EF3}"/>
              </a:ext>
            </a:extLst>
          </p:cNvPr>
          <p:cNvSpPr txBox="1">
            <a:spLocks/>
          </p:cNvSpPr>
          <p:nvPr/>
        </p:nvSpPr>
        <p:spPr>
          <a:xfrm>
            <a:off x="2222643" y="374364"/>
            <a:ext cx="10972800" cy="9618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/>
              <a:t>. . . . using the best data in the industry . . . 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423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4" y="415815"/>
            <a:ext cx="9042035" cy="857250"/>
          </a:xfrm>
        </p:spPr>
        <p:txBody>
          <a:bodyPr>
            <a:noAutofit/>
          </a:bodyPr>
          <a:lstStyle/>
          <a:p>
            <a:r>
              <a:rPr lang="en-US" sz="2400" dirty="0"/>
              <a:t>. . . . apartments outperform holding period returns and risk-adjusted returns for 3, 5, 7, 10, and 15-year holding periods . . . .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2B5336-689B-4A92-8D42-56EA42401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544" y="1368975"/>
            <a:ext cx="9442546" cy="34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0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6510B6-BA0D-485D-AA92-73B95F69E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399" y="1099773"/>
            <a:ext cx="6495421" cy="346891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8A7CCA8-5F0B-45A1-AA07-364928C7F9F3}"/>
              </a:ext>
            </a:extLst>
          </p:cNvPr>
          <p:cNvSpPr txBox="1">
            <a:spLocks/>
          </p:cNvSpPr>
          <p:nvPr/>
        </p:nvSpPr>
        <p:spPr>
          <a:xfrm>
            <a:off x="363694" y="258417"/>
            <a:ext cx="9042035" cy="7671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. . . . apartment returns also best other property types across regions of the U.S. . . . .</a:t>
            </a:r>
          </a:p>
        </p:txBody>
      </p:sp>
    </p:spTree>
    <p:extLst>
      <p:ext uri="{BB962C8B-B14F-4D97-AF65-F5344CB8AC3E}">
        <p14:creationId xmlns:p14="http://schemas.microsoft.com/office/powerpoint/2010/main" val="346724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806" y="138075"/>
            <a:ext cx="6159689" cy="857250"/>
          </a:xfrm>
        </p:spPr>
        <p:txBody>
          <a:bodyPr>
            <a:noAutofit/>
          </a:bodyPr>
          <a:lstStyle/>
          <a:p>
            <a:r>
              <a:rPr lang="en-US" sz="2400" dirty="0"/>
              <a:t>. . . . estimating returns by city tier . . . .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6BDCF8-E949-4097-873A-F0815FDBA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98" y="654471"/>
            <a:ext cx="6144593" cy="39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1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278" y="276343"/>
            <a:ext cx="6964757" cy="552029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 . . . . using employment to determine city tier . . . .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0D0EF-8F0E-4EDA-92BB-66876CA7D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98" y="693968"/>
            <a:ext cx="6324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2" y="342484"/>
            <a:ext cx="9190989" cy="857250"/>
          </a:xfrm>
        </p:spPr>
        <p:txBody>
          <a:bodyPr>
            <a:noAutofit/>
          </a:bodyPr>
          <a:lstStyle/>
          <a:p>
            <a:r>
              <a:rPr lang="en-US" sz="2200" dirty="0"/>
              <a:t>. . . . across city tiers apartment returns are consistent and superior . . . .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58" y="4413528"/>
            <a:ext cx="1357607" cy="523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EB906C-88A5-4D03-941D-E915CFE6F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16" y="936037"/>
            <a:ext cx="6480654" cy="37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2392"/>
      </p:ext>
    </p:extLst>
  </p:cSld>
  <p:clrMapOvr>
    <a:masterClrMapping/>
  </p:clrMapOvr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-CRE [Read-Only]" id="{CAA2370A-DF46-43EE-948F-CFB9D55482D2}" vid="{651CE1BF-6968-4500-9C94-1AC2B29C4449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-CRE [Read-Only]" id="{CAA2370A-DF46-43EE-948F-CFB9D55482D2}" vid="{114048FE-4DD4-47BB-976A-7DB8D3767E66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-CRE [Read-Only]" id="{CAA2370A-DF46-43EE-948F-CFB9D55482D2}" vid="{DC12B7B9-140B-42BA-BA02-F016BDD998AF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-CRE [Read-Only]" id="{CAA2370A-DF46-43EE-948F-CFB9D55482D2}" vid="{7FE11B7A-29E4-4428-94BE-05B55849BBED}"/>
    </a:ext>
  </a:extLst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-CRE [Read-Only]" id="{CAA2370A-DF46-43EE-948F-CFB9D55482D2}" vid="{E34C21D9-7756-4B4D-B3A3-C2FB63EF2B53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-CRE [Read-Only]" id="{CAA2370A-DF46-43EE-948F-CFB9D55482D2}" vid="{C0EE57AF-4BDC-4663-BC67-18096787850F}"/>
    </a:ext>
  </a:extLst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-CRE [Read-Only]" id="{CAA2370A-DF46-43EE-948F-CFB9D55482D2}" vid="{9E82FAB2-7B77-4FC2-9261-83919566FBA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Marquette Brand Powerpoint template-CRE</Template>
  <TotalTime>63</TotalTime>
  <Words>541</Words>
  <Application>Microsoft Office PowerPoint</Application>
  <PresentationFormat>On-screen Show (16:9)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PowerPoint Presentation</vt:lpstr>
      <vt:lpstr>PowerPoint Presentation</vt:lpstr>
      <vt:lpstr>Determine holding period returns (i.e. total property returns). . .  </vt:lpstr>
      <vt:lpstr>PowerPoint Presentation</vt:lpstr>
      <vt:lpstr>. . . . apartments outperform holding period returns and risk-adjusted returns for 3, 5, 7, 10, and 15-year holding periods . . . .</vt:lpstr>
      <vt:lpstr>PowerPoint Presentation</vt:lpstr>
      <vt:lpstr>. . . . estimating returns by city tier . . . .</vt:lpstr>
      <vt:lpstr> . . . . using employment to determine city tier . . . .</vt:lpstr>
      <vt:lpstr>. . . . across city tiers apartment returns are consistent and superior . . . .</vt:lpstr>
      <vt:lpstr>. . . . apartment returns have low volatility across time . . . . </vt:lpstr>
      <vt:lpstr>Audience question . . . .</vt:lpstr>
      <vt:lpstr> . . . . apartment and retail provide some inflation hedge with inflation averaging 2.7% during the analysis time period . . . .</vt:lpstr>
      <vt:lpstr>. . . . how can industrial, office, and hotel appreciation rates be near zero or negative during a period of cap rate compression?</vt:lpstr>
      <vt:lpstr>. . . . and with generally positive NOI growth?</vt:lpstr>
      <vt:lpstr>. . . . capital expenditures is consuming property appreciation . . . .</vt:lpstr>
      <vt:lpstr>. . . . holding period returns including and excluding Cap. Ex. . . . .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Cole, Abby</dc:creator>
  <cp:lastModifiedBy>Eppli, Mark</cp:lastModifiedBy>
  <cp:revision>8</cp:revision>
  <cp:lastPrinted>2015-01-06T16:53:34Z</cp:lastPrinted>
  <dcterms:created xsi:type="dcterms:W3CDTF">2017-08-21T15:49:46Z</dcterms:created>
  <dcterms:modified xsi:type="dcterms:W3CDTF">2017-09-17T21:39:41Z</dcterms:modified>
</cp:coreProperties>
</file>